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3" r:id="rId3"/>
    <p:sldId id="284" r:id="rId4"/>
    <p:sldId id="285" r:id="rId5"/>
    <p:sldId id="286" r:id="rId6"/>
    <p:sldId id="272" r:id="rId7"/>
    <p:sldId id="274" r:id="rId8"/>
    <p:sldId id="275" r:id="rId9"/>
    <p:sldId id="258" r:id="rId10"/>
    <p:sldId id="276" r:id="rId11"/>
    <p:sldId id="277" r:id="rId12"/>
    <p:sldId id="287" r:id="rId13"/>
    <p:sldId id="289" r:id="rId14"/>
    <p:sldId id="290" r:id="rId15"/>
    <p:sldId id="288" r:id="rId16"/>
    <p:sldId id="291" r:id="rId1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12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자유형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제목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7" name="부제목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30" name="날짜 개체 틀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2012-05-03</a:t>
            </a:fld>
            <a:endParaRPr lang="ko-KR" altLang="en-US"/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2012-05-03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2012-05-03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2012-05-03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자유형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2012-05-03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2012-05-03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2012-05-03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2012-05-03</a:t>
            </a:fld>
            <a:endParaRPr lang="ko-KR" altLang="en-US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바닥글 개체 틀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2012-05-03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2012-05-03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2012-05-03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자유형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자유형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제목 개체 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0" name="텍스트 개체 틀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3919582-F3C0-4667-B17A-E0329B089A3B}" type="datetimeFigureOut">
              <a:rPr lang="ko-KR" altLang="en-US" smtClean="0"/>
              <a:pPr/>
              <a:t>2012-05-03</a:t>
            </a:fld>
            <a:endParaRPr lang="ko-KR" altLang="en-US"/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1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1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1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1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1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1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1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1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1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1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__1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iki.biomine.skelleftea.se/wiki/images/c/ca/AMD_in_Rio_Tinto_river.jpg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1143000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Ch.4. </a:t>
            </a:r>
            <a:endParaRPr lang="ko-KR" altLang="en-US" dirty="0"/>
          </a:p>
        </p:txBody>
      </p:sp>
      <p:sp>
        <p:nvSpPr>
          <p:cNvPr id="5" name="내용 개체 틀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Acid Mines Drainages (AMD)</a:t>
            </a:r>
          </a:p>
          <a:p>
            <a:pPr lvl="1"/>
            <a:r>
              <a:rPr lang="en-US" altLang="ko-KR" dirty="0" smtClean="0"/>
              <a:t>Exposure of the reduced minerals by mine excavating</a:t>
            </a:r>
          </a:p>
          <a:p>
            <a:pPr lvl="1"/>
            <a:r>
              <a:rPr lang="en-US" altLang="ko-KR" dirty="0" smtClean="0"/>
              <a:t>Oxidation of the reduced minerals producing acids</a:t>
            </a:r>
          </a:p>
          <a:p>
            <a:pPr lvl="1"/>
            <a:r>
              <a:rPr lang="en-US" altLang="ko-KR" dirty="0" smtClean="0"/>
              <a:t>Pyrite is the primary source of the acid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www.korearth.net/lecture/enviro/amdintro/amd_treat1_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908720"/>
            <a:ext cx="3672408" cy="51168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899592" y="6381328"/>
            <a:ext cx="420179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000" dirty="0" smtClean="0"/>
              <a:t>http://pruned.blogspot.com/2008/02/treating-acid-mine-drainage-in.html</a:t>
            </a:r>
            <a:endParaRPr lang="ko-KR" altLang="en-US" sz="1000" dirty="0"/>
          </a:p>
        </p:txBody>
      </p:sp>
      <p:pic>
        <p:nvPicPr>
          <p:cNvPr id="6146" name="Picture 2" descr="AMD&amp;ART Park, Vintondale, Pennsylvani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436" y="260648"/>
            <a:ext cx="4496567" cy="1872208"/>
          </a:xfrm>
          <a:prstGeom prst="rect">
            <a:avLst/>
          </a:prstGeom>
          <a:noFill/>
        </p:spPr>
      </p:pic>
      <p:pic>
        <p:nvPicPr>
          <p:cNvPr id="6148" name="Picture 4" descr="AMD&amp;ART Park, Vintondale, Pennsylvani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36" y="2204864"/>
            <a:ext cx="4536504" cy="1888836"/>
          </a:xfrm>
          <a:prstGeom prst="rect">
            <a:avLst/>
          </a:prstGeom>
          <a:noFill/>
        </p:spPr>
      </p:pic>
      <p:pic>
        <p:nvPicPr>
          <p:cNvPr id="6150" name="Picture 6" descr="AMD&amp;ART Park, Vintondale, Pennsylvani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436" y="4149080"/>
            <a:ext cx="4536504" cy="1888836"/>
          </a:xfrm>
          <a:prstGeom prst="rect">
            <a:avLst/>
          </a:prstGeom>
          <a:noFill/>
        </p:spPr>
      </p:pic>
      <p:pic>
        <p:nvPicPr>
          <p:cNvPr id="6152" name="Picture 8" descr="AMD&amp;ART Park, Vintondale, Pennsylvani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11940" y="260648"/>
            <a:ext cx="4496564" cy="1872207"/>
          </a:xfrm>
          <a:prstGeom prst="rect">
            <a:avLst/>
          </a:prstGeom>
          <a:noFill/>
        </p:spPr>
      </p:pic>
      <p:sp>
        <p:nvSpPr>
          <p:cNvPr id="9" name="직사각형 8"/>
          <p:cNvSpPr/>
          <p:nvPr/>
        </p:nvSpPr>
        <p:spPr>
          <a:xfrm>
            <a:off x="4716016" y="2636912"/>
            <a:ext cx="44808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altLang="ko-KR" dirty="0" smtClean="0"/>
              <a:t>Treating Acid Mine Drainage in Vintondale</a:t>
            </a:r>
            <a:endParaRPr lang="ko-KR" alt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1143000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Ch.4. </a:t>
            </a:r>
            <a:endParaRPr lang="ko-KR" altLang="en-US" dirty="0"/>
          </a:p>
        </p:txBody>
      </p:sp>
      <p:sp>
        <p:nvSpPr>
          <p:cNvPr id="5" name="내용 개체 틀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Other Environmental Problems in Mining Area</a:t>
            </a:r>
          </a:p>
          <a:p>
            <a:pPr lvl="1"/>
            <a:r>
              <a:rPr lang="en-US" altLang="ko-KR" dirty="0" smtClean="0"/>
              <a:t>Noises</a:t>
            </a:r>
          </a:p>
          <a:p>
            <a:pPr lvl="1"/>
            <a:r>
              <a:rPr lang="en-US" altLang="ko-KR" dirty="0" smtClean="0"/>
              <a:t>Dusts</a:t>
            </a:r>
          </a:p>
          <a:p>
            <a:pPr lvl="1"/>
            <a:r>
              <a:rPr lang="en-US" altLang="ko-KR" dirty="0" smtClean="0"/>
              <a:t>Accidents</a:t>
            </a:r>
          </a:p>
          <a:p>
            <a:pPr lvl="1"/>
            <a:r>
              <a:rPr lang="en-US" altLang="ko-KR" dirty="0" smtClean="0"/>
              <a:t>Subsidence</a:t>
            </a:r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Black Lu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052736"/>
            <a:ext cx="4476750" cy="4838701"/>
          </a:xfrm>
          <a:prstGeom prst="rect">
            <a:avLst/>
          </a:prstGeom>
          <a:noFill/>
        </p:spPr>
      </p:pic>
      <p:sp>
        <p:nvSpPr>
          <p:cNvPr id="3" name="직사각형 2"/>
          <p:cNvSpPr/>
          <p:nvPr/>
        </p:nvSpPr>
        <p:spPr>
          <a:xfrm>
            <a:off x="2267744" y="5949280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</a:t>
            </a:r>
            <a:r>
              <a:rPr lang="en-US" altLang="ko-KR" sz="1000" dirty="0" smtClean="0"/>
              <a:t>://www.graphicshunt.com/health/images/black_lung-577.htm</a:t>
            </a:r>
            <a:endParaRPr lang="ko-KR" altLang="en-US" sz="1000" dirty="0"/>
          </a:p>
        </p:txBody>
      </p:sp>
      <p:sp>
        <p:nvSpPr>
          <p:cNvPr id="4" name="TextBox 3"/>
          <p:cNvSpPr txBox="1"/>
          <p:nvPr/>
        </p:nvSpPr>
        <p:spPr>
          <a:xfrm>
            <a:off x="971600" y="548680"/>
            <a:ext cx="1326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Black Lung</a:t>
            </a:r>
            <a:endParaRPr lang="ko-KR" alt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 descr="http://www.courier-journal.com/cjextra/blacklung/graphics/diseasedlu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124744"/>
            <a:ext cx="7591425" cy="4781551"/>
          </a:xfrm>
          <a:prstGeom prst="rect">
            <a:avLst/>
          </a:prstGeom>
          <a:noFill/>
        </p:spPr>
      </p:pic>
      <p:sp>
        <p:nvSpPr>
          <p:cNvPr id="3" name="직사각형 2"/>
          <p:cNvSpPr/>
          <p:nvPr/>
        </p:nvSpPr>
        <p:spPr>
          <a:xfrm>
            <a:off x="899592" y="6021288"/>
            <a:ext cx="54006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/>
              <a:t>From http</a:t>
            </a:r>
            <a:r>
              <a:rPr lang="en-US" altLang="ko-KR" sz="1000" dirty="0" smtClean="0"/>
              <a:t>://www.courier-journal.com/cjextra/blacklung/graphics/diseasedlung.html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Tabl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4762500" cy="3276601"/>
          </a:xfrm>
          <a:prstGeom prst="rect">
            <a:avLst/>
          </a:prstGeom>
          <a:noFill/>
        </p:spPr>
      </p:pic>
      <p:pic>
        <p:nvPicPr>
          <p:cNvPr id="44036" name="Picture 4" descr="Tabl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3501008"/>
            <a:ext cx="4762500" cy="2981326"/>
          </a:xfrm>
          <a:prstGeom prst="rect">
            <a:avLst/>
          </a:prstGeom>
          <a:noFill/>
        </p:spPr>
      </p:pic>
      <p:sp>
        <p:nvSpPr>
          <p:cNvPr id="6" name="직사각형 5"/>
          <p:cNvSpPr/>
          <p:nvPr/>
        </p:nvSpPr>
        <p:spPr>
          <a:xfrm>
            <a:off x="323528" y="4005064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</a:t>
            </a:r>
            <a:r>
              <a:rPr lang="en-US" altLang="ko-KR" sz="1000" dirty="0" smtClean="0"/>
              <a:t>://www.cdc.gov/niosh/programs/mining/risks.html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 descr="http://www.korearth.net/lecture/gen_geo/earth_present/ch02/subsidence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1124744"/>
            <a:ext cx="3971925" cy="4762500"/>
          </a:xfrm>
          <a:prstGeom prst="rect">
            <a:avLst/>
          </a:prstGeom>
          <a:noFill/>
        </p:spPr>
      </p:pic>
      <p:sp>
        <p:nvSpPr>
          <p:cNvPr id="3" name="직사각형 2"/>
          <p:cNvSpPr/>
          <p:nvPr/>
        </p:nvSpPr>
        <p:spPr>
          <a:xfrm>
            <a:off x="2339752" y="6021288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</a:t>
            </a:r>
            <a:r>
              <a:rPr lang="en-US" altLang="ko-KR" sz="1000" dirty="0" smtClean="0"/>
              <a:t>://www.donga.com/fbin/output?n=200805240249</a:t>
            </a:r>
            <a:endParaRPr lang="ko-KR" altLang="en-US" sz="1000" dirty="0"/>
          </a:p>
        </p:txBody>
      </p:sp>
      <p:sp>
        <p:nvSpPr>
          <p:cNvPr id="4" name="TextBox 3"/>
          <p:cNvSpPr txBox="1"/>
          <p:nvPr/>
        </p:nvSpPr>
        <p:spPr>
          <a:xfrm>
            <a:off x="755576" y="620688"/>
            <a:ext cx="6519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Subsidence in </a:t>
            </a:r>
            <a:r>
              <a:rPr lang="en-US" altLang="ko-KR" dirty="0" err="1" smtClean="0"/>
              <a:t>Eumsung</a:t>
            </a:r>
            <a:r>
              <a:rPr lang="en-US" altLang="ko-KR" dirty="0" smtClean="0"/>
              <a:t>, </a:t>
            </a:r>
            <a:r>
              <a:rPr lang="en-US" altLang="ko-KR" dirty="0" err="1" smtClean="0"/>
              <a:t>Choongcheongbukdo</a:t>
            </a:r>
            <a:r>
              <a:rPr lang="en-US" altLang="ko-KR" dirty="0" smtClean="0"/>
              <a:t>, May 24, 2008</a:t>
            </a:r>
            <a:endParaRPr lang="ko-KR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6" y="620688"/>
            <a:ext cx="8208912" cy="2304256"/>
          </a:xfrm>
        </p:spPr>
        <p:txBody>
          <a:bodyPr>
            <a:normAutofit/>
          </a:bodyPr>
          <a:lstStyle/>
          <a:p>
            <a:pPr lvl="1"/>
            <a:r>
              <a:rPr lang="en-US" altLang="ko-KR" sz="2800" dirty="0" smtClean="0"/>
              <a:t>Pyrite</a:t>
            </a:r>
          </a:p>
          <a:p>
            <a:pPr lvl="2"/>
            <a:r>
              <a:rPr lang="en-US" altLang="ko-KR" dirty="0" smtClean="0"/>
              <a:t>FeS</a:t>
            </a:r>
            <a:r>
              <a:rPr lang="en-US" altLang="ko-KR" baseline="-25000" dirty="0" smtClean="0"/>
              <a:t>2</a:t>
            </a:r>
          </a:p>
          <a:p>
            <a:pPr lvl="2"/>
            <a:r>
              <a:rPr lang="en-US" altLang="ko-KR" dirty="0" smtClean="0"/>
              <a:t>Most frequently observed sulfide in crust</a:t>
            </a:r>
          </a:p>
          <a:p>
            <a:pPr lvl="2"/>
            <a:r>
              <a:rPr lang="en-US" altLang="ko-KR" dirty="0" smtClean="0">
                <a:solidFill>
                  <a:srgbClr val="FFFFFF"/>
                </a:solidFill>
                <a:ea typeface="굴림"/>
              </a:rPr>
              <a:t>Oxidized to produce acid, causing severe  environmental problems such as AMD and acid rain</a:t>
            </a:r>
            <a:endParaRPr lang="en-US" altLang="ko-KR" dirty="0" smtClean="0"/>
          </a:p>
        </p:txBody>
      </p:sp>
      <p:pic>
        <p:nvPicPr>
          <p:cNvPr id="1026" name="Picture 2" descr="http://mineralminers.com/images/pyrite/mins/pytm17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2924944"/>
            <a:ext cx="4572000" cy="3429000"/>
          </a:xfrm>
          <a:prstGeom prst="rect">
            <a:avLst/>
          </a:prstGeom>
          <a:noFill/>
        </p:spPr>
      </p:pic>
      <p:sp>
        <p:nvSpPr>
          <p:cNvPr id="4" name="직사각형 3"/>
          <p:cNvSpPr/>
          <p:nvPr/>
        </p:nvSpPr>
        <p:spPr>
          <a:xfrm>
            <a:off x="2267744" y="6488668"/>
            <a:ext cx="257955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000" dirty="0" smtClean="0"/>
              <a:t>http://mineralminers.com/html/pytmins.stm</a:t>
            </a:r>
            <a:endParaRPr lang="ko-KR" alt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6" y="620688"/>
            <a:ext cx="8208912" cy="5688632"/>
          </a:xfrm>
        </p:spPr>
        <p:txBody>
          <a:bodyPr>
            <a:normAutofit/>
          </a:bodyPr>
          <a:lstStyle/>
          <a:p>
            <a:pPr lvl="1"/>
            <a:r>
              <a:rPr lang="en-US" altLang="ko-KR" sz="2800" dirty="0" smtClean="0"/>
              <a:t>Pyrite Oxidation</a:t>
            </a:r>
          </a:p>
          <a:p>
            <a:pPr lvl="2"/>
            <a:r>
              <a:rPr lang="en-US" altLang="ko-KR" dirty="0" smtClean="0"/>
              <a:t>Complex multistep process (Luther, 1997; </a:t>
            </a:r>
            <a:r>
              <a:rPr lang="en-US" altLang="ko-KR" dirty="0" err="1" smtClean="0"/>
              <a:t>Rimstidt</a:t>
            </a:r>
            <a:r>
              <a:rPr lang="en-US" altLang="ko-KR" dirty="0" smtClean="0"/>
              <a:t> and Vaughn; 2003</a:t>
            </a:r>
            <a:r>
              <a:rPr lang="en-US" altLang="ko-KR" dirty="0" smtClean="0"/>
              <a:t>)</a:t>
            </a:r>
          </a:p>
          <a:p>
            <a:pPr lvl="2"/>
            <a:r>
              <a:rPr lang="en-US" altLang="ko-KR" dirty="0" smtClean="0">
                <a:solidFill>
                  <a:srgbClr val="FFFFFF"/>
                </a:solidFill>
                <a:ea typeface="굴림"/>
              </a:rPr>
              <a:t>Microbial </a:t>
            </a:r>
            <a:r>
              <a:rPr lang="en-US" altLang="ko-KR" dirty="0" smtClean="0">
                <a:solidFill>
                  <a:srgbClr val="FFFFFF"/>
                </a:solidFill>
                <a:ea typeface="굴림"/>
              </a:rPr>
              <a:t>vs. </a:t>
            </a:r>
            <a:r>
              <a:rPr lang="en-US" altLang="ko-KR" dirty="0" err="1" smtClean="0">
                <a:solidFill>
                  <a:srgbClr val="FFFFFF"/>
                </a:solidFill>
                <a:ea typeface="굴림"/>
              </a:rPr>
              <a:t>abiotic</a:t>
            </a:r>
            <a:endParaRPr lang="en-US" altLang="ko-KR" dirty="0" smtClean="0">
              <a:solidFill>
                <a:srgbClr val="FFFFFF"/>
              </a:solidFill>
              <a:ea typeface="굴림"/>
            </a:endParaRPr>
          </a:p>
          <a:p>
            <a:pPr lvl="2"/>
            <a:r>
              <a:rPr lang="pt-BR" altLang="ko-KR" dirty="0" smtClean="0"/>
              <a:t>Bulk reaction pathways:</a:t>
            </a:r>
          </a:p>
          <a:p>
            <a:pPr lvl="3"/>
            <a:r>
              <a:rPr lang="pt-BR" altLang="ko-KR" dirty="0" smtClean="0"/>
              <a:t>FeS</a:t>
            </a:r>
            <a:r>
              <a:rPr lang="pt-BR" altLang="ko-KR" baseline="-25000" dirty="0" smtClean="0"/>
              <a:t>2 </a:t>
            </a:r>
            <a:r>
              <a:rPr lang="pt-BR" altLang="ko-KR" dirty="0" smtClean="0"/>
              <a:t>+ 3.5O</a:t>
            </a:r>
            <a:r>
              <a:rPr lang="pt-BR" altLang="ko-KR" baseline="-25000" dirty="0" smtClean="0"/>
              <a:t>2</a:t>
            </a:r>
            <a:r>
              <a:rPr lang="pt-BR" altLang="ko-KR" dirty="0" smtClean="0"/>
              <a:t>+H</a:t>
            </a:r>
            <a:r>
              <a:rPr lang="pt-BR" altLang="ko-KR" baseline="-25000" dirty="0" smtClean="0"/>
              <a:t>2</a:t>
            </a:r>
            <a:r>
              <a:rPr lang="pt-BR" altLang="ko-KR" dirty="0" smtClean="0"/>
              <a:t>O = Fe</a:t>
            </a:r>
            <a:r>
              <a:rPr lang="pt-BR" altLang="ko-KR" baseline="30000" dirty="0" smtClean="0"/>
              <a:t>2+</a:t>
            </a:r>
            <a:r>
              <a:rPr lang="pt-BR" altLang="ko-KR" dirty="0" smtClean="0"/>
              <a:t> + 2SO</a:t>
            </a:r>
            <a:r>
              <a:rPr lang="pt-BR" altLang="ko-KR" baseline="-25000" dirty="0" smtClean="0"/>
              <a:t>4</a:t>
            </a:r>
            <a:r>
              <a:rPr lang="pt-BR" altLang="ko-KR" baseline="30000" dirty="0" smtClean="0"/>
              <a:t>2-</a:t>
            </a:r>
            <a:r>
              <a:rPr lang="pt-BR" altLang="ko-KR" dirty="0" smtClean="0"/>
              <a:t>+2H</a:t>
            </a:r>
            <a:r>
              <a:rPr lang="pt-BR" altLang="ko-KR" baseline="30000" dirty="0" smtClean="0"/>
              <a:t>+</a:t>
            </a:r>
            <a:r>
              <a:rPr lang="pt-BR" altLang="ko-KR" dirty="0" smtClean="0"/>
              <a:t>  		(R1)</a:t>
            </a:r>
          </a:p>
          <a:p>
            <a:pPr lvl="3"/>
            <a:r>
              <a:rPr lang="pt-BR" altLang="ko-KR" dirty="0" smtClean="0"/>
              <a:t>FeS</a:t>
            </a:r>
            <a:r>
              <a:rPr lang="pt-BR" altLang="ko-KR" baseline="-25000" dirty="0" smtClean="0"/>
              <a:t>2</a:t>
            </a:r>
            <a:r>
              <a:rPr lang="pt-BR" altLang="ko-KR" dirty="0" smtClean="0"/>
              <a:t>+14Fe</a:t>
            </a:r>
            <a:r>
              <a:rPr lang="pt-BR" altLang="ko-KR" baseline="30000" dirty="0" smtClean="0"/>
              <a:t>3+</a:t>
            </a:r>
            <a:r>
              <a:rPr lang="pt-BR" altLang="ko-KR" dirty="0" smtClean="0"/>
              <a:t>+8H</a:t>
            </a:r>
            <a:r>
              <a:rPr lang="pt-BR" altLang="ko-KR" baseline="-25000" dirty="0" smtClean="0"/>
              <a:t>2</a:t>
            </a:r>
            <a:r>
              <a:rPr lang="pt-BR" altLang="ko-KR" dirty="0" smtClean="0"/>
              <a:t>O = 15Fe</a:t>
            </a:r>
            <a:r>
              <a:rPr lang="pt-BR" altLang="ko-KR" baseline="30000" dirty="0" smtClean="0"/>
              <a:t>2+</a:t>
            </a:r>
            <a:r>
              <a:rPr lang="pt-BR" altLang="ko-KR" dirty="0" smtClean="0"/>
              <a:t>+SO</a:t>
            </a:r>
            <a:r>
              <a:rPr lang="pt-BR" altLang="ko-KR" baseline="-25000" dirty="0" smtClean="0"/>
              <a:t>4</a:t>
            </a:r>
            <a:r>
              <a:rPr lang="pt-BR" altLang="ko-KR" baseline="30000" dirty="0" smtClean="0"/>
              <a:t>2-</a:t>
            </a:r>
            <a:r>
              <a:rPr lang="pt-BR" altLang="ko-KR" dirty="0" smtClean="0"/>
              <a:t>+16H</a:t>
            </a:r>
            <a:r>
              <a:rPr lang="pt-BR" altLang="ko-KR" baseline="30000" dirty="0" smtClean="0"/>
              <a:t>+</a:t>
            </a:r>
            <a:r>
              <a:rPr lang="pt-BR" altLang="ko-KR" dirty="0" smtClean="0"/>
              <a:t>  	(R2)</a:t>
            </a:r>
          </a:p>
          <a:p>
            <a:pPr lvl="3"/>
            <a:r>
              <a:rPr lang="pt-BR" altLang="ko-KR" dirty="0" smtClean="0"/>
              <a:t>Fe</a:t>
            </a:r>
            <a:r>
              <a:rPr lang="pt-BR" altLang="ko-KR" baseline="30000" dirty="0" smtClean="0"/>
              <a:t>2+</a:t>
            </a:r>
            <a:r>
              <a:rPr lang="pt-BR" altLang="ko-KR" dirty="0" smtClean="0"/>
              <a:t>+0.25O</a:t>
            </a:r>
            <a:r>
              <a:rPr lang="pt-BR" altLang="ko-KR" baseline="-25000" dirty="0" smtClean="0"/>
              <a:t>2</a:t>
            </a:r>
            <a:r>
              <a:rPr lang="pt-BR" altLang="ko-KR" dirty="0" smtClean="0"/>
              <a:t>+H</a:t>
            </a:r>
            <a:r>
              <a:rPr lang="pt-BR" altLang="ko-KR" baseline="30000" dirty="0" smtClean="0"/>
              <a:t>+</a:t>
            </a:r>
            <a:r>
              <a:rPr lang="pt-BR" altLang="ko-KR" dirty="0" smtClean="0"/>
              <a:t> = Fe</a:t>
            </a:r>
            <a:r>
              <a:rPr lang="pt-BR" altLang="ko-KR" baseline="30000" dirty="0" smtClean="0"/>
              <a:t>3+</a:t>
            </a:r>
            <a:r>
              <a:rPr lang="pt-BR" altLang="ko-KR" dirty="0" smtClean="0"/>
              <a:t>+0.5H</a:t>
            </a:r>
            <a:r>
              <a:rPr lang="pt-BR" altLang="ko-KR" baseline="-25000" dirty="0" smtClean="0"/>
              <a:t>2</a:t>
            </a:r>
            <a:r>
              <a:rPr lang="pt-BR" altLang="ko-KR" dirty="0" smtClean="0"/>
              <a:t>O			(R3)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Dominated by microbial oxidation in nature</a:t>
            </a:r>
            <a:endParaRPr lang="pt-BR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650" name="Object 2"/>
          <p:cNvGraphicFramePr>
            <a:graphicFrameLocks noChangeAspect="1"/>
          </p:cNvGraphicFramePr>
          <p:nvPr>
            <p:ph idx="1"/>
          </p:nvPr>
        </p:nvGraphicFramePr>
        <p:xfrm>
          <a:off x="865188" y="2025650"/>
          <a:ext cx="7462837" cy="3659188"/>
        </p:xfrm>
        <a:graphic>
          <a:graphicData uri="http://schemas.openxmlformats.org/presentationml/2006/ole">
            <p:oleObj spid="_x0000_s27650" name="Document" r:id="rId3" imgW="8496163" imgH="4165506" progId="Word.Document.8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83568" y="980728"/>
            <a:ext cx="50658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/>
              <a:t>Microbes capable of oxidizing pyrite</a:t>
            </a:r>
            <a:endParaRPr lang="ko-KR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6" y="620688"/>
            <a:ext cx="8208912" cy="5688632"/>
          </a:xfrm>
        </p:spPr>
        <p:txBody>
          <a:bodyPr>
            <a:normAutofit/>
          </a:bodyPr>
          <a:lstStyle/>
          <a:p>
            <a:pPr lvl="1"/>
            <a:r>
              <a:rPr lang="en-US" altLang="ko-KR" sz="2800" i="1" dirty="0" err="1" smtClean="0"/>
              <a:t>Acidithiobacillus</a:t>
            </a:r>
            <a:r>
              <a:rPr lang="en-US" altLang="ko-KR" sz="2800" i="1" dirty="0" smtClean="0"/>
              <a:t> </a:t>
            </a:r>
            <a:r>
              <a:rPr lang="en-US" altLang="ko-KR" sz="2800" i="1" dirty="0" err="1" smtClean="0"/>
              <a:t>ferrooxidans</a:t>
            </a:r>
            <a:endParaRPr lang="en-US" altLang="ko-KR" sz="2800" i="1" dirty="0" smtClean="0"/>
          </a:p>
          <a:p>
            <a:pPr lvl="2"/>
            <a:r>
              <a:rPr lang="en-US" altLang="ko-KR" dirty="0" smtClean="0"/>
              <a:t>(Old name: </a:t>
            </a:r>
            <a:r>
              <a:rPr lang="en-US" altLang="ko-KR" dirty="0" err="1" smtClean="0"/>
              <a:t>Thiobacillus</a:t>
            </a:r>
            <a:r>
              <a:rPr lang="en-US" altLang="ko-KR" dirty="0" smtClean="0"/>
              <a:t> </a:t>
            </a:r>
            <a:r>
              <a:rPr lang="en-US" altLang="ko-KR" dirty="0" err="1" smtClean="0"/>
              <a:t>ferrooxidans</a:t>
            </a:r>
            <a:r>
              <a:rPr lang="en-US" altLang="ko-KR" dirty="0" smtClean="0"/>
              <a:t>)</a:t>
            </a:r>
            <a:endParaRPr lang="en-US" altLang="ko-KR" sz="2800" dirty="0" smtClean="0"/>
          </a:p>
          <a:p>
            <a:pPr lvl="2"/>
            <a:r>
              <a:rPr lang="en-US" altLang="ko-KR" dirty="0" smtClean="0"/>
              <a:t>Gram negative </a:t>
            </a:r>
            <a:r>
              <a:rPr lang="en-US" altLang="ko-KR" dirty="0" err="1" smtClean="0"/>
              <a:t>acidophillic</a:t>
            </a:r>
            <a:r>
              <a:rPr lang="en-US" altLang="ko-KR" dirty="0" smtClean="0"/>
              <a:t> </a:t>
            </a:r>
            <a:r>
              <a:rPr lang="en-US" altLang="ko-KR" dirty="0" err="1" smtClean="0"/>
              <a:t>chemolithoautotroph</a:t>
            </a:r>
            <a:endParaRPr lang="pt-BR" altLang="ko-KR" dirty="0" smtClean="0"/>
          </a:p>
        </p:txBody>
      </p:sp>
      <p:pic>
        <p:nvPicPr>
          <p:cNvPr id="4" name="Picture 4" descr="FIG6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2275" y="2276475"/>
            <a:ext cx="5473700" cy="3975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www.korearth.net/lecture/enviro/amdintro/youngdong_amd_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7" y="836712"/>
            <a:ext cx="3882459" cy="2808312"/>
          </a:xfrm>
          <a:prstGeom prst="rect">
            <a:avLst/>
          </a:prstGeom>
          <a:noFill/>
        </p:spPr>
      </p:pic>
      <p:pic>
        <p:nvPicPr>
          <p:cNvPr id="13316" name="Picture 4" descr="http://www.korearth.net/lecture/enviro/amdintro/poll_stream1_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3284984"/>
            <a:ext cx="3936886" cy="280831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115616" y="6309320"/>
            <a:ext cx="35702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err="1" smtClean="0"/>
              <a:t>Imgok</a:t>
            </a:r>
            <a:r>
              <a:rPr lang="en-US" altLang="ko-KR" dirty="0" smtClean="0"/>
              <a:t> Creek, </a:t>
            </a:r>
            <a:r>
              <a:rPr lang="en-US" altLang="ko-KR" dirty="0" err="1" smtClean="0"/>
              <a:t>Imgok</a:t>
            </a:r>
            <a:r>
              <a:rPr lang="en-US" altLang="ko-KR" dirty="0" smtClean="0"/>
              <a:t>, Korea 1996</a:t>
            </a:r>
            <a:endParaRPr lang="ko-KR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3491880" y="6453336"/>
            <a:ext cx="518457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/>
              <a:t>http://wiki.biomine.skelleftea.se/wiki/index.php/Image:AMD_in_Rio_Tinto_river.jpg</a:t>
            </a:r>
            <a:endParaRPr lang="ko-KR" altLang="en-US" sz="1000" dirty="0"/>
          </a:p>
        </p:txBody>
      </p:sp>
      <p:pic>
        <p:nvPicPr>
          <p:cNvPr id="12290" name="Picture 2" descr="Image:AMD in Rio Tinto river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404664"/>
            <a:ext cx="7620000" cy="5715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83568" y="6309320"/>
            <a:ext cx="1813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Rio Tinto, Spain</a:t>
            </a:r>
            <a:endParaRPr lang="ko-KR" alt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6" y="620688"/>
            <a:ext cx="8208912" cy="5760640"/>
          </a:xfrm>
        </p:spPr>
        <p:txBody>
          <a:bodyPr>
            <a:normAutofit/>
          </a:bodyPr>
          <a:lstStyle/>
          <a:p>
            <a:pPr lvl="1"/>
            <a:r>
              <a:rPr lang="en-US" altLang="ko-KR" sz="2400" dirty="0" smtClean="0"/>
              <a:t>Environmental Impacts by AMD</a:t>
            </a:r>
          </a:p>
          <a:p>
            <a:pPr lvl="2"/>
            <a:r>
              <a:rPr lang="en-US" altLang="ko-KR" dirty="0" smtClean="0"/>
              <a:t>Atheistically bad due to the precipitation of Fe-</a:t>
            </a:r>
            <a:r>
              <a:rPr lang="en-US" altLang="ko-KR" dirty="0" err="1" smtClean="0"/>
              <a:t>oxyhydroxides</a:t>
            </a:r>
            <a:endParaRPr lang="en-US" altLang="ko-KR" dirty="0"/>
          </a:p>
          <a:p>
            <a:pPr lvl="2"/>
            <a:r>
              <a:rPr lang="en-US" altLang="ko-KR" dirty="0" smtClean="0"/>
              <a:t>Degrading water quality and limiting water resources due to</a:t>
            </a:r>
          </a:p>
          <a:p>
            <a:pPr lvl="3"/>
            <a:r>
              <a:rPr lang="en-US" altLang="ko-KR" dirty="0" smtClean="0"/>
              <a:t>Low pH</a:t>
            </a:r>
          </a:p>
          <a:p>
            <a:pPr lvl="3"/>
            <a:r>
              <a:rPr lang="en-US" altLang="ko-KR" dirty="0" smtClean="0"/>
              <a:t>High concentrations of toxic metals</a:t>
            </a:r>
          </a:p>
          <a:p>
            <a:pPr lvl="3"/>
            <a:r>
              <a:rPr lang="en-US" altLang="ko-KR" dirty="0" smtClean="0"/>
              <a:t>Lack of O2</a:t>
            </a:r>
          </a:p>
          <a:p>
            <a:pPr lvl="3"/>
            <a:r>
              <a:rPr lang="en-US" altLang="ko-KR" dirty="0" smtClean="0"/>
              <a:t>Turbidity &amp; coating by the Fe-</a:t>
            </a:r>
            <a:r>
              <a:rPr lang="en-US" altLang="ko-KR" dirty="0" err="1" smtClean="0"/>
              <a:t>ppts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Destruction of water ecosystem</a:t>
            </a:r>
          </a:p>
          <a:p>
            <a:pPr lvl="2">
              <a:buNone/>
            </a:pPr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6" y="620688"/>
            <a:ext cx="8208912" cy="5760640"/>
          </a:xfrm>
        </p:spPr>
        <p:txBody>
          <a:bodyPr>
            <a:normAutofit/>
          </a:bodyPr>
          <a:lstStyle/>
          <a:p>
            <a:pPr lvl="1"/>
            <a:r>
              <a:rPr lang="en-US" altLang="ko-KR" sz="2400" dirty="0" smtClean="0"/>
              <a:t>Treatment of AMD</a:t>
            </a:r>
          </a:p>
          <a:p>
            <a:pPr lvl="2"/>
            <a:r>
              <a:rPr lang="en-US" altLang="ko-KR" sz="2200" dirty="0" smtClean="0"/>
              <a:t>Active</a:t>
            </a:r>
          </a:p>
          <a:p>
            <a:pPr lvl="3"/>
            <a:r>
              <a:rPr lang="en-US" altLang="ko-KR" sz="1800" dirty="0" smtClean="0"/>
              <a:t>Physical: </a:t>
            </a:r>
          </a:p>
          <a:p>
            <a:pPr lvl="4"/>
            <a:r>
              <a:rPr lang="en-US" altLang="ko-KR" sz="1800" dirty="0" smtClean="0"/>
              <a:t>Aeration </a:t>
            </a:r>
          </a:p>
          <a:p>
            <a:pPr lvl="4"/>
            <a:r>
              <a:rPr lang="en-US" altLang="ko-KR" sz="1800" dirty="0" smtClean="0"/>
              <a:t>Bubbling </a:t>
            </a:r>
          </a:p>
          <a:p>
            <a:pPr lvl="4"/>
            <a:r>
              <a:rPr lang="en-US" altLang="ko-KR" sz="1800" dirty="0" smtClean="0"/>
              <a:t>Mechanical mixing</a:t>
            </a:r>
          </a:p>
          <a:p>
            <a:pPr lvl="3"/>
            <a:r>
              <a:rPr lang="en-US" altLang="ko-KR" sz="1800" dirty="0" smtClean="0"/>
              <a:t>Chemical: </a:t>
            </a:r>
          </a:p>
          <a:p>
            <a:pPr lvl="4"/>
            <a:r>
              <a:rPr lang="en-US" altLang="ko-KR" sz="1800" dirty="0" smtClean="0"/>
              <a:t>Oxidation </a:t>
            </a:r>
          </a:p>
          <a:p>
            <a:pPr lvl="4"/>
            <a:r>
              <a:rPr lang="en-US" altLang="ko-KR" sz="1800" dirty="0" smtClean="0"/>
              <a:t>Dissolution </a:t>
            </a:r>
          </a:p>
          <a:p>
            <a:pPr lvl="4"/>
            <a:r>
              <a:rPr lang="en-US" altLang="ko-KR" sz="1800" dirty="0" smtClean="0"/>
              <a:t>Neutralization</a:t>
            </a:r>
          </a:p>
          <a:p>
            <a:pPr lvl="3"/>
            <a:r>
              <a:rPr lang="en-US" altLang="ko-KR" sz="1800" dirty="0" smtClean="0"/>
              <a:t>Biological</a:t>
            </a:r>
          </a:p>
          <a:p>
            <a:pPr lvl="4"/>
            <a:r>
              <a:rPr lang="en-US" altLang="ko-KR" sz="1800" dirty="0" smtClean="0"/>
              <a:t>Accelerating the oxidation</a:t>
            </a:r>
          </a:p>
          <a:p>
            <a:pPr lvl="4"/>
            <a:r>
              <a:rPr lang="en-US" altLang="ko-KR" sz="1800" dirty="0" smtClean="0"/>
              <a:t>Prohibiting the oxidation</a:t>
            </a:r>
          </a:p>
          <a:p>
            <a:pPr lvl="2"/>
            <a:r>
              <a:rPr lang="en-US" altLang="ko-KR" sz="2200" dirty="0" smtClean="0"/>
              <a:t>Passive</a:t>
            </a:r>
          </a:p>
          <a:p>
            <a:pPr lvl="3"/>
            <a:r>
              <a:rPr lang="en-US" altLang="ko-KR" sz="1800" dirty="0" smtClean="0"/>
              <a:t>Swamp</a:t>
            </a:r>
          </a:p>
          <a:p>
            <a:pPr lvl="3"/>
            <a:r>
              <a:rPr lang="en-US" altLang="ko-KR" sz="1800" dirty="0" smtClean="0"/>
              <a:t>Reactive beds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테크닉">
  <a:themeElements>
    <a:clrScheme name="테크닉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테크닉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테크닉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868</TotalTime>
  <Words>240</Words>
  <Application>Microsoft Office PowerPoint</Application>
  <PresentationFormat>화면 슬라이드 쇼(4:3)</PresentationFormat>
  <Paragraphs>63</Paragraphs>
  <Slides>16</Slides>
  <Notes>0</Notes>
  <HiddenSlides>0</HiddenSlides>
  <MMClips>0</MMClips>
  <ScaleCrop>false</ScaleCrop>
  <HeadingPairs>
    <vt:vector size="6" baseType="variant"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16</vt:i4>
      </vt:variant>
    </vt:vector>
  </HeadingPairs>
  <TitlesOfParts>
    <vt:vector size="18" baseType="lpstr">
      <vt:lpstr>테크닉</vt:lpstr>
      <vt:lpstr>Document</vt:lpstr>
      <vt:lpstr>Ch.4. 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Ch.4. </vt:lpstr>
      <vt:lpstr>슬라이드 13</vt:lpstr>
      <vt:lpstr>슬라이드 14</vt:lpstr>
      <vt:lpstr>슬라이드 15</vt:lpstr>
      <vt:lpstr>슬라이드 16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Ch.1. Introduction</dc:title>
  <dc:creator>my</dc:creator>
  <cp:lastModifiedBy>my</cp:lastModifiedBy>
  <cp:revision>81</cp:revision>
  <dcterms:created xsi:type="dcterms:W3CDTF">2012-02-18T07:01:10Z</dcterms:created>
  <dcterms:modified xsi:type="dcterms:W3CDTF">2012-05-03T01:04:30Z</dcterms:modified>
</cp:coreProperties>
</file>